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sldIdLst>
    <p:sldId id="265" r:id="rId2"/>
    <p:sldId id="272" r:id="rId3"/>
    <p:sldId id="273" r:id="rId4"/>
    <p:sldId id="270" r:id="rId5"/>
    <p:sldId id="271" r:id="rId6"/>
    <p:sldId id="274" r:id="rId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Helvetica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4E2F7"/>
    <a:srgbClr val="FFB60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54"/>
    <p:restoredTop sz="96247" autoAdjust="0"/>
  </p:normalViewPr>
  <p:slideViewPr>
    <p:cSldViewPr>
      <p:cViewPr varScale="1">
        <p:scale>
          <a:sx n="128" d="100"/>
          <a:sy n="128" d="100"/>
        </p:scale>
        <p:origin x="21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04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5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430"/>
            <a:ext cx="5142244" cy="4183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1"/>
            <a:ext cx="3038161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1871">
              <a:defRPr sz="1200">
                <a:latin typeface="Helvetica" pitchFamily="-112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261"/>
            <a:ext cx="3038160" cy="46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1871">
              <a:defRPr sz="1200"/>
            </a:lvl1pPr>
          </a:lstStyle>
          <a:p>
            <a:fld id="{63D7E21A-B5B7-4264-AAEF-99872BC4B3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87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7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D7E21A-B5B7-4264-AAEF-99872BC4B30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254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4800" y="5129213"/>
            <a:ext cx="17256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S. G. Glendinning,</a:t>
            </a:r>
          </a:p>
          <a:p>
            <a:pPr>
              <a:defRPr/>
            </a:pPr>
            <a:r>
              <a:rPr lang="en-US"/>
              <a:t>LLNL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876800" y="5054600"/>
            <a:ext cx="4038600" cy="1685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76800" y="5054600"/>
            <a:ext cx="131603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r>
              <a:rPr lang="en-US"/>
              <a:t>Presented to: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Place</a:t>
            </a:r>
          </a:p>
          <a:p>
            <a:pPr>
              <a:defRPr/>
            </a:pPr>
            <a:r>
              <a:rPr lang="en-US"/>
              <a:t>Date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85800" y="1465263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685800" y="142875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685800" y="2857500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685800" y="2820988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538288"/>
            <a:ext cx="7772400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603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190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2721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59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6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1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20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38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3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81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69280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3184525" y="18478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pitchFamily="-112" charset="0"/>
                <a:ea typeface="ＭＳ Ｐゴシック" pitchFamily="-112" charset="-128"/>
              </a:defRPr>
            </a:lvl9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Helvetica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3075" name="Text Box 43"/>
          <p:cNvSpPr txBox="1">
            <a:spLocks noChangeArrowheads="1"/>
          </p:cNvSpPr>
          <p:nvPr/>
        </p:nvSpPr>
        <p:spPr bwMode="auto">
          <a:xfrm>
            <a:off x="228600" y="838200"/>
            <a:ext cx="8686800" cy="5786187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indent="-3429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defTabSz="4572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Purpose/goal: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	</a:t>
            </a:r>
            <a:endParaRPr lang="en-US" dirty="0"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000000"/>
                </a:solidFill>
                <a:latin typeface="Arial"/>
                <a:ea typeface="Helvetica"/>
                <a:cs typeface="Arial"/>
              </a:rPr>
              <a:t>To measure</a:t>
            </a:r>
          </a:p>
          <a:p>
            <a:pPr lvl="1">
              <a:buFontTx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Specific deliverable(s) of this campaign (in FY26):</a:t>
            </a:r>
            <a:endParaRPr lang="en-US" sz="1800" dirty="0">
              <a:latin typeface="Arial" charset="0"/>
            </a:endParaRPr>
          </a:p>
          <a:p>
            <a:pPr lvl="1">
              <a:defRPr/>
            </a:pPr>
            <a:r>
              <a:rPr lang="en-US" dirty="0">
                <a:cs typeface="ＭＳ Ｐゴシック" charset="0"/>
              </a:rPr>
              <a:t>	</a:t>
            </a:r>
          </a:p>
          <a:p>
            <a:pPr lvl="1">
              <a:buFont typeface="Arial"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To measure</a:t>
            </a:r>
          </a:p>
          <a:p>
            <a:pPr lvl="1">
              <a:buFont typeface="Arial"/>
              <a:buChar char="•"/>
              <a:defRPr/>
            </a:pP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What would we do with results:</a:t>
            </a:r>
            <a:r>
              <a:rPr lang="en-US" sz="1800" dirty="0">
                <a:latin typeface="Arial" charset="0"/>
              </a:rPr>
              <a:t>  </a:t>
            </a:r>
          </a:p>
          <a:p>
            <a:pPr lvl="1">
              <a:defRPr/>
            </a:pPr>
            <a:r>
              <a:rPr lang="en-US" dirty="0">
                <a:latin typeface="Arial" charset="0"/>
                <a:cs typeface="ＭＳ Ｐゴシック" charset="0"/>
              </a:rPr>
              <a:t>	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Compare with</a:t>
            </a:r>
          </a:p>
          <a:p>
            <a:pPr>
              <a:defRPr/>
            </a:pPr>
            <a:endParaRPr lang="en-US" sz="1800" u="sng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Experimental PI:</a:t>
            </a:r>
            <a:r>
              <a:rPr lang="en-US" sz="1800" dirty="0">
                <a:latin typeface="Arial" charset="0"/>
              </a:rPr>
              <a:t> </a:t>
            </a: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Theory PI: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Collaborators: </a:t>
            </a:r>
            <a:endParaRPr lang="en-US" sz="1800" dirty="0">
              <a:latin typeface="Arial" charset="0"/>
              <a:cs typeface="ＭＳ Ｐゴシック" charset="0"/>
            </a:endParaRPr>
          </a:p>
          <a:p>
            <a:pPr>
              <a:defRPr/>
            </a:pPr>
            <a:endParaRPr lang="en-US" sz="1800" dirty="0">
              <a:latin typeface="Arial" charset="0"/>
            </a:endParaRPr>
          </a:p>
          <a:p>
            <a:pPr>
              <a:buFontTx/>
              <a:buChar char="•"/>
              <a:defRPr/>
            </a:pPr>
            <a:r>
              <a:rPr lang="en-US" sz="1800" dirty="0">
                <a:latin typeface="Arial" charset="0"/>
              </a:rPr>
              <a:t> </a:t>
            </a:r>
            <a:r>
              <a:rPr lang="en-US" sz="1800" u="sng" dirty="0">
                <a:latin typeface="Arial" charset="0"/>
              </a:rPr>
              <a:t>Technical issues (e.g., target design/fab, diagnostics, reconfiguration, etc.):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latin typeface="Arial" charset="0"/>
                <a:cs typeface="ＭＳ Ｐゴシック" charset="0"/>
              </a:rPr>
              <a:t>…</a:t>
            </a:r>
          </a:p>
          <a:p>
            <a:pPr>
              <a:buFontTx/>
              <a:buChar char="•"/>
              <a:defRPr/>
            </a:pPr>
            <a:endParaRPr lang="en-US" sz="1800" dirty="0">
              <a:solidFill>
                <a:srgbClr val="FF0000"/>
              </a:solidFill>
              <a:latin typeface="Arial" charset="0"/>
              <a:cs typeface="ＭＳ Ｐゴシック" charset="0"/>
            </a:endParaRP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Target fabrication feasibility assessed? 	   </a:t>
            </a:r>
          </a:p>
          <a:p>
            <a:pPr lvl="1">
              <a:buFontTx/>
              <a:buChar char="•"/>
              <a:defRPr/>
            </a:pP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GA budget estimate: $   LLE Budget estimate: (</a:t>
            </a:r>
            <a:r>
              <a:rPr lang="en-US" sz="1800" dirty="0" err="1">
                <a:solidFill>
                  <a:srgbClr val="FF0000"/>
                </a:solidFill>
                <a:latin typeface="Arial" charset="0"/>
                <a:cs typeface="ＭＳ Ｐゴシック" charset="0"/>
              </a:rPr>
              <a:t>hr</a:t>
            </a:r>
            <a:r>
              <a:rPr lang="en-US" sz="1800" dirty="0">
                <a:solidFill>
                  <a:srgbClr val="FF0000"/>
                </a:solidFill>
                <a:latin typeface="Arial" charset="0"/>
                <a:cs typeface="ＭＳ Ｐゴシック" charset="0"/>
              </a:rPr>
              <a:t>/$)</a:t>
            </a:r>
          </a:p>
        </p:txBody>
      </p:sp>
      <p:sp>
        <p:nvSpPr>
          <p:cNvPr id="3076" name="Rectangle 53"/>
          <p:cNvSpPr>
            <a:spLocks noChangeArrowheads="1"/>
          </p:cNvSpPr>
          <p:nvPr/>
        </p:nvSpPr>
        <p:spPr bwMode="auto">
          <a:xfrm>
            <a:off x="911225" y="649605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7" name="Text Box 60"/>
          <p:cNvSpPr txBox="1">
            <a:spLocks noChangeArrowheads="1"/>
          </p:cNvSpPr>
          <p:nvPr/>
        </p:nvSpPr>
        <p:spPr bwMode="auto">
          <a:xfrm>
            <a:off x="381000" y="381000"/>
            <a:ext cx="7162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 </a:t>
            </a: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1D6A83-F108-48CE-8069-8D40F77F90A9}"/>
              </a:ext>
            </a:extLst>
          </p:cNvPr>
          <p:cNvSpPr/>
          <p:nvPr/>
        </p:nvSpPr>
        <p:spPr bwMode="auto">
          <a:xfrm>
            <a:off x="5257800" y="6019800"/>
            <a:ext cx="282633" cy="20683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12" charset="0"/>
              <a:ea typeface="ＭＳ Ｐゴシック" pitchFamily="-112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781050" y="1676400"/>
            <a:ext cx="5189539" cy="2438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Campaign motivation and deliverables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Long-term campaign plan, endpoint, and applications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>
              <a:latin typeface="Helvetica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Helvetica" charset="0"/>
                <a:ea typeface="ＭＳ Ｐゴシック" charset="0"/>
                <a:cs typeface="ＭＳ Ｐゴシック" charset="0"/>
              </a:rPr>
              <a:t>Relevant milestones</a:t>
            </a: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Motivation and campaign overview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DA9CA95C-B895-F15F-E121-08DE82CEC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</p:spTree>
    <p:extLst>
      <p:ext uri="{BB962C8B-B14F-4D97-AF65-F5344CB8AC3E}">
        <p14:creationId xmlns:p14="http://schemas.microsoft.com/office/powerpoint/2010/main" val="84325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455765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Previous and/or simulated results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CD16E7-477F-430D-89A6-544DE35CC762}"/>
              </a:ext>
            </a:extLst>
          </p:cNvPr>
          <p:cNvSpPr txBox="1"/>
          <p:nvPr/>
        </p:nvSpPr>
        <p:spPr>
          <a:xfrm>
            <a:off x="781050" y="1676400"/>
            <a:ext cx="666560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Results of FY24-25 experiments and their impact on the current proposal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Hypothesis to be tested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Simulations of proposed experiments or expected results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2051B264-B014-437D-F356-3DA6263C3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</p:spTree>
    <p:extLst>
      <p:ext uri="{BB962C8B-B14F-4D97-AF65-F5344CB8AC3E}">
        <p14:creationId xmlns:p14="http://schemas.microsoft.com/office/powerpoint/2010/main" val="2833986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457200" y="838200"/>
            <a:ext cx="8077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VISRAD model configuration or schematic for the proposed experiments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A71AF0-16D0-40B7-A3ED-AC68FB32367D}"/>
              </a:ext>
            </a:extLst>
          </p:cNvPr>
          <p:cNvSpPr txBox="1"/>
          <p:nvPr/>
        </p:nvSpPr>
        <p:spPr>
          <a:xfrm>
            <a:off x="609600" y="1829570"/>
            <a:ext cx="8686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 assess experimental plan: technical details and feasibility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Include all components not expected to survive the shot, driven or undriven, with scale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361BE3C-26AA-4E64-0CFD-01D48367B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5" name="Text Box 31"/>
          <p:cNvSpPr txBox="1">
            <a:spLocks noChangeArrowheads="1"/>
          </p:cNvSpPr>
          <p:nvPr/>
        </p:nvSpPr>
        <p:spPr bwMode="auto">
          <a:xfrm>
            <a:off x="381000" y="381000"/>
            <a:ext cx="45576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tx2"/>
                </a:solidFill>
                <a:latin typeface="Arial" charset="0"/>
              </a:rPr>
              <a:t>Proposed campaign/experiment name: 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126" name="Text Box 32"/>
          <p:cNvSpPr txBox="1">
            <a:spLocks noChangeArrowheads="1"/>
          </p:cNvSpPr>
          <p:nvPr/>
        </p:nvSpPr>
        <p:spPr bwMode="auto">
          <a:xfrm>
            <a:off x="457200" y="838200"/>
            <a:ext cx="7696200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Experimental configuration (information for facility/scheduling)</a:t>
            </a:r>
          </a:p>
        </p:txBody>
      </p:sp>
      <p:sp>
        <p:nvSpPr>
          <p:cNvPr id="5127" name="Text Box 34"/>
          <p:cNvSpPr txBox="1">
            <a:spLocks noChangeArrowheads="1"/>
          </p:cNvSpPr>
          <p:nvPr/>
        </p:nvSpPr>
        <p:spPr bwMode="auto">
          <a:xfrm>
            <a:off x="517525" y="1535113"/>
            <a:ext cx="8093075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latin typeface="Arial"/>
                <a:cs typeface="Arial"/>
              </a:rPr>
              <a:t>No of shots or days required: 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Schedule request (by quarter, FY26): </a:t>
            </a:r>
          </a:p>
          <a:p>
            <a:pPr>
              <a:defRPr/>
            </a:pPr>
            <a:r>
              <a:rPr lang="en-US" sz="1000" b="0" i="1" dirty="0">
                <a:latin typeface="Arial"/>
                <a:cs typeface="Arial"/>
              </a:rPr>
              <a:t>(Please indicate if your experiment could be ready for shots in Q1.) </a:t>
            </a:r>
          </a:p>
          <a:p>
            <a:pPr>
              <a:defRPr/>
            </a:pPr>
            <a:r>
              <a:rPr lang="en-US" sz="1000" b="0" i="1" dirty="0">
                <a:latin typeface="Arial"/>
                <a:cs typeface="Arial"/>
              </a:rPr>
              <a:t>(Requesting Q1 and Q2 is preferred)</a:t>
            </a: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endParaRPr lang="en-US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Facility (OMEGA or EP or Joint): 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b="0" i="1" dirty="0">
                <a:latin typeface="Arial"/>
                <a:cs typeface="Arial"/>
              </a:rPr>
              <a:t>You must unambiguously provide the following information for each configuration on </a:t>
            </a:r>
            <a:r>
              <a:rPr lang="en-US" b="0" i="1" u="sng" dirty="0">
                <a:latin typeface="Arial"/>
                <a:cs typeface="Arial"/>
              </a:rPr>
              <a:t>each</a:t>
            </a:r>
            <a:r>
              <a:rPr lang="en-US" b="0" i="1" dirty="0">
                <a:latin typeface="Arial"/>
                <a:cs typeface="Arial"/>
              </a:rPr>
              <a:t> shot day covered by this 6-page summary: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Beam configuration:</a:t>
            </a:r>
          </a:p>
          <a:p>
            <a:pPr>
              <a:defRPr/>
            </a:pPr>
            <a:endParaRPr lang="en-US" sz="800" b="0" i="1" dirty="0">
              <a:latin typeface="Arial"/>
              <a:cs typeface="Arial"/>
            </a:endParaRP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60: Number of beams , Number and Type of DPPs, 2w/3w/4w probe beam (if required), and experiment axis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OMEGA EP: Specify required mode (SP, SP </a:t>
            </a:r>
            <a:r>
              <a:rPr lang="en-US" sz="800" b="0" i="1" dirty="0" err="1">
                <a:latin typeface="Arial"/>
                <a:cs typeface="Arial"/>
              </a:rPr>
              <a:t>CoProp</a:t>
            </a:r>
            <a:r>
              <a:rPr lang="en-US" sz="800" b="0" i="1" dirty="0">
                <a:latin typeface="Arial"/>
                <a:cs typeface="Arial"/>
              </a:rPr>
              <a:t>, UV, or T-OPA) for each of the four beams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Primary diagnostics:  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List all required diagnostics (fixed or TIM-based)</a:t>
            </a:r>
          </a:p>
          <a:p>
            <a:pPr>
              <a:defRPr/>
            </a:pPr>
            <a:r>
              <a:rPr lang="en-US" sz="800" b="0" i="1" dirty="0">
                <a:latin typeface="Arial"/>
                <a:cs typeface="Arial"/>
              </a:rPr>
              <a:t>Indicate any new diagnostic qualification or existing diagnostic modification required</a:t>
            </a: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Targets:  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DT or DD, Special Fills, Planar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Cryo</a:t>
            </a:r>
            <a:endParaRPr lang="en-US" sz="800" b="0" i="1" dirty="0">
              <a:solidFill>
                <a:srgbClr val="000000"/>
              </a:solidFill>
              <a:latin typeface="Arial"/>
              <a:ea typeface="ＭＳ Ｐゴシック" pitchFamily="34" charset="-128"/>
              <a:cs typeface="Arial"/>
            </a:endParaRP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Gas Jet be used and, if so, is a new nozzle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Will MIFEDS be used and, if so, is a new coil design required?</a:t>
            </a:r>
          </a:p>
          <a:p>
            <a:pPr lvl="0">
              <a:defRPr/>
            </a:pP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For EP, all components not expected to survive the shot, driven or otherwise, must be identified including scale, to determine if the OAP </a:t>
            </a:r>
            <a:r>
              <a:rPr lang="en-US" sz="800" b="0" i="1" dirty="0" err="1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dds</a:t>
            </a:r>
            <a:r>
              <a:rPr lang="en-US" sz="800" b="0" i="1" dirty="0">
                <a:solidFill>
                  <a:srgbClr val="000000"/>
                </a:solidFill>
                <a:latin typeface="Arial"/>
                <a:ea typeface="ＭＳ Ｐゴシック" pitchFamily="34" charset="-128"/>
                <a:cs typeface="Arial"/>
              </a:rPr>
              <a:t> will be required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Targets contain Z&gt;36 material:  (Yes/No)</a:t>
            </a:r>
          </a:p>
          <a:p>
            <a:pPr>
              <a:defRPr/>
            </a:pPr>
            <a:r>
              <a:rPr lang="en-US" dirty="0">
                <a:latin typeface="Arial"/>
                <a:cs typeface="Arial"/>
              </a:rPr>
              <a:t>Spectrometer in use (Yes/No)</a:t>
            </a:r>
          </a:p>
          <a:p>
            <a:pPr lvl="0">
              <a:defRPr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73AD163-6D79-2C7D-F252-7B61A4682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2286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endParaRPr lang="en-US" sz="2400">
              <a:solidFill>
                <a:schemeClr val="tx2"/>
              </a:solidFill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 flipH="1">
            <a:off x="1216025" y="20574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2633663" y="2044700"/>
            <a:ext cx="104775" cy="4270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Helvetic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0" y="0"/>
            <a:ext cx="22860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OMEGA/OMEGA EP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485771C-1B5F-80B1-E453-69F9B2846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949392"/>
            <a:ext cx="809033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100" b="0" dirty="0">
                <a:solidFill>
                  <a:srgbClr val="FF0000"/>
                </a:solidFill>
                <a:latin typeface="Arial" charset="0"/>
                <a:sym typeface="Wingdings" pitchFamily="2" charset="2"/>
              </a:rPr>
              <a:t>PI’s and PI’s institution are responsible for targets for the proposed experiment. PIs are urged to discuss target needs with their target provider/supplier before submitting proposals and confirm the discussion in the proposal. </a:t>
            </a:r>
            <a:endParaRPr lang="en-US" sz="1100" b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Text Box 5">
            <a:extLst>
              <a:ext uri="{FF2B5EF4-FFF2-40B4-BE49-F238E27FC236}">
                <a16:creationId xmlns:a16="http://schemas.microsoft.com/office/drawing/2014/main" id="{8AE83B31-138B-0702-31A7-AF132A9CF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38" y="464375"/>
            <a:ext cx="8090338" cy="369320"/>
          </a:xfrm>
          <a:prstGeom prst="rect">
            <a:avLst/>
          </a:prstGeom>
          <a:solidFill>
            <a:srgbClr val="FFF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429" tIns="45714" rIns="91429" bIns="45714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dirty="0">
                <a:latin typeface="Arial" charset="0"/>
              </a:rPr>
              <a:t>Target schematics, definition and number for the proposed experiments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EB5717-A1FB-9304-8376-95885D1098C7}"/>
              </a:ext>
            </a:extLst>
          </p:cNvPr>
          <p:cNvSpPr txBox="1"/>
          <p:nvPr/>
        </p:nvSpPr>
        <p:spPr>
          <a:xfrm>
            <a:off x="317938" y="1615967"/>
            <a:ext cx="7530662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whether this is an existing target design, and if not what development is required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target design differs from targets fabricated previously, provide sufficient technical detail to allow the complexity and feasibility of the target to be built to be properly assessed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components will be provided by other institutions aside from General Atomics (GA) or LLE</a:t>
            </a:r>
            <a:endParaRPr lang="en-US" sz="1000" b="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assembly will be completed by other institutions aside from GA or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targets diagrams with materials, dimensions and number of assembled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variations which include different outer diameters (ODs), thickness, materials, </a:t>
            </a:r>
            <a:r>
              <a:rPr lang="en-US" sz="1000" b="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1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materials of each layer, CH vs metal (specially if the request requires Beryllium)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number of gas fills and pressures required, especially if the request will require D3He/ DT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Indicate If targets will be attached to MIFEDS to coordinate with 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Include pie diagrams for capsules request and developmental targets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density and tolerances for foam and 2pp targets requested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Specify tolerances for all dimensions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Table 1 refers to typical tolerances for different materials of capsules GA fabricate (these values are meant as guideline only, they may not cover all different cases/campaigns)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acceptable surface roughness if it is a critical parameter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b="0" dirty="0">
                <a:latin typeface="Arial" panose="020B0604020202020204" pitchFamily="34" charset="0"/>
                <a:cs typeface="Arial" panose="020B0604020202020204" pitchFamily="34" charset="0"/>
              </a:rPr>
              <a:t>Define glue layer thickness/quality and/or glue spot size/quality for the stalk mounting if they are critical parameters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8AC64-DACE-8B1C-D495-BBC3FE0E4CA0}"/>
              </a:ext>
            </a:extLst>
          </p:cNvPr>
          <p:cNvSpPr txBox="1"/>
          <p:nvPr/>
        </p:nvSpPr>
        <p:spPr>
          <a:xfrm>
            <a:off x="6248400" y="4615946"/>
            <a:ext cx="2496207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For target assembly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For each target type and configurations specify target positioner and critical surface normal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/>
              <a:t>Critical assemble angles and tolerances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E75553-CCF5-FFE4-4052-CE73CF07642E}"/>
              </a:ext>
            </a:extLst>
          </p:cNvPr>
          <p:cNvSpPr txBox="1"/>
          <p:nvPr/>
        </p:nvSpPr>
        <p:spPr>
          <a:xfrm>
            <a:off x="317938" y="1361311"/>
            <a:ext cx="63692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Here are some general instructions provided to NLUF PIs which you may find useful.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4AB6B4-31A2-C2F1-3D8C-59DB0F240706}"/>
              </a:ext>
            </a:extLst>
          </p:cNvPr>
          <p:cNvSpPr txBox="1"/>
          <p:nvPr/>
        </p:nvSpPr>
        <p:spPr>
          <a:xfrm>
            <a:off x="1306513" y="4356283"/>
            <a:ext cx="3886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200" i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1. Typical tolerances for capsule fabrication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19B1E7-42A7-0AE5-1079-476F8D2891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7" t="5555" r="6863" b="70000"/>
          <a:stretch/>
        </p:blipFill>
        <p:spPr>
          <a:xfrm>
            <a:off x="239713" y="4595182"/>
            <a:ext cx="6051044" cy="2186618"/>
          </a:xfrm>
          <a:prstGeom prst="rect">
            <a:avLst/>
          </a:prstGeom>
        </p:spPr>
      </p:pic>
      <p:sp>
        <p:nvSpPr>
          <p:cNvPr id="5" name="Text Box 4">
            <a:extLst>
              <a:ext uri="{FF2B5EF4-FFF2-40B4-BE49-F238E27FC236}">
                <a16:creationId xmlns:a16="http://schemas.microsoft.com/office/drawing/2014/main" id="{A7424F33-5094-BC3A-E728-BD3103444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9050" y="-9525"/>
            <a:ext cx="49720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i="1" dirty="0"/>
              <a:t>FY26 – CMAP</a:t>
            </a:r>
          </a:p>
        </p:txBody>
      </p:sp>
    </p:spTree>
    <p:extLst>
      <p:ext uri="{BB962C8B-B14F-4D97-AF65-F5344CB8AC3E}">
        <p14:creationId xmlns:p14="http://schemas.microsoft.com/office/powerpoint/2010/main" val="2725952274"/>
      </p:ext>
    </p:extLst>
  </p:cSld>
  <p:clrMapOvr>
    <a:masterClrMapping/>
  </p:clrMapOvr>
</p:sld>
</file>

<file path=ppt/theme/theme1.xml><?xml version="1.0" encoding="utf-8"?>
<a:theme xmlns:a="http://schemas.openxmlformats.org/drawingml/2006/main" name="better template">
  <a:themeElements>
    <a:clrScheme name="bette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etter templat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12" charset="0"/>
            <a:ea typeface="ＭＳ Ｐゴシック" pitchFamily="-112" charset="-128"/>
          </a:defRPr>
        </a:defPPr>
      </a:lstStyle>
    </a:lnDef>
  </a:objectDefaults>
  <a:extraClrSchemeLst>
    <a:extraClrScheme>
      <a:clrScheme name="bet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tter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tter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22010</TotalTime>
  <Words>820</Words>
  <Application>Microsoft Macintosh PowerPoint</Application>
  <PresentationFormat>On-screen Show (4:3)</PresentationFormat>
  <Paragraphs>106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ＭＳ Ｐゴシック</vt:lpstr>
      <vt:lpstr>Arial</vt:lpstr>
      <vt:lpstr>Calibri</vt:lpstr>
      <vt:lpstr>Helvetica</vt:lpstr>
      <vt:lpstr>better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Lawrence Livermore Nat'l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hot-electron control</dc:title>
  <dc:creator>Sean Regan</dc:creator>
  <cp:lastModifiedBy>Cabiedes Garza, Adriana</cp:lastModifiedBy>
  <cp:revision>104</cp:revision>
  <cp:lastPrinted>2020-02-18T19:34:42Z</cp:lastPrinted>
  <dcterms:modified xsi:type="dcterms:W3CDTF">2025-01-15T21:46:09Z</dcterms:modified>
</cp:coreProperties>
</file>